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8" autoAdjust="0"/>
    <p:restoredTop sz="94660"/>
  </p:normalViewPr>
  <p:slideViewPr>
    <p:cSldViewPr snapToGrid="0">
      <p:cViewPr varScale="1">
        <p:scale>
          <a:sx n="59" d="100"/>
          <a:sy n="59" d="100"/>
        </p:scale>
        <p:origin x="12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1098-9C54-48B2-A3DA-757A0BEA44FC}" type="datetimeFigureOut">
              <a:rPr lang="es-MX" smtClean="0"/>
              <a:t>27/09/2018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2C92-76A5-459B-A76D-14FFE665AE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9387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1098-9C54-48B2-A3DA-757A0BEA44FC}" type="datetimeFigureOut">
              <a:rPr lang="es-MX" smtClean="0"/>
              <a:t>27/09/2018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2C92-76A5-459B-A76D-14FFE665AE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7751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1098-9C54-48B2-A3DA-757A0BEA44FC}" type="datetimeFigureOut">
              <a:rPr lang="es-MX" smtClean="0"/>
              <a:t>27/09/2018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2C92-76A5-459B-A76D-14FFE665AE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2022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1098-9C54-48B2-A3DA-757A0BEA44FC}" type="datetimeFigureOut">
              <a:rPr lang="es-MX" smtClean="0"/>
              <a:t>27/09/2018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2C92-76A5-459B-A76D-14FFE665AE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0098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1098-9C54-48B2-A3DA-757A0BEA44FC}" type="datetimeFigureOut">
              <a:rPr lang="es-MX" smtClean="0"/>
              <a:t>27/09/2018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2C92-76A5-459B-A76D-14FFE665AE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6150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1098-9C54-48B2-A3DA-757A0BEA44FC}" type="datetimeFigureOut">
              <a:rPr lang="es-MX" smtClean="0"/>
              <a:t>27/09/2018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2C92-76A5-459B-A76D-14FFE665AE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3678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1098-9C54-48B2-A3DA-757A0BEA44FC}" type="datetimeFigureOut">
              <a:rPr lang="es-MX" smtClean="0"/>
              <a:t>27/09/2018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2C92-76A5-459B-A76D-14FFE665AE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0597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1098-9C54-48B2-A3DA-757A0BEA44FC}" type="datetimeFigureOut">
              <a:rPr lang="es-MX" smtClean="0"/>
              <a:t>27/09/2018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2C92-76A5-459B-A76D-14FFE665AE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190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1098-9C54-48B2-A3DA-757A0BEA44FC}" type="datetimeFigureOut">
              <a:rPr lang="es-MX" smtClean="0"/>
              <a:t>27/09/2018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2C92-76A5-459B-A76D-14FFE665AE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151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1098-9C54-48B2-A3DA-757A0BEA44FC}" type="datetimeFigureOut">
              <a:rPr lang="es-MX" smtClean="0"/>
              <a:t>27/09/2018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2C92-76A5-459B-A76D-14FFE665AE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6187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1098-9C54-48B2-A3DA-757A0BEA44FC}" type="datetimeFigureOut">
              <a:rPr lang="es-MX" smtClean="0"/>
              <a:t>27/09/2018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F2C92-76A5-459B-A76D-14FFE665AE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774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F1098-9C54-48B2-A3DA-757A0BEA44FC}" type="datetimeFigureOut">
              <a:rPr lang="es-MX" smtClean="0"/>
              <a:t>27/09/2018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F2C92-76A5-459B-A76D-14FFE665AE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2552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583" y="332552"/>
            <a:ext cx="1895645" cy="636637"/>
          </a:xfrm>
          <a:prstGeom prst="rect">
            <a:avLst/>
          </a:prstGeom>
        </p:spPr>
      </p:pic>
      <p:pic>
        <p:nvPicPr>
          <p:cNvPr id="6" name="Picture 2" descr="Resultado de imagen para uam cuajimalp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7" b="30286"/>
          <a:stretch/>
        </p:blipFill>
        <p:spPr bwMode="auto">
          <a:xfrm>
            <a:off x="341766" y="114440"/>
            <a:ext cx="2679020" cy="93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8624357" y="6292725"/>
            <a:ext cx="3567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i="1" dirty="0" smtClean="0"/>
              <a:t>Profesor: Dr. Arturo Rojo Domínguez</a:t>
            </a:r>
            <a:endParaRPr lang="es-MX" i="1" dirty="0"/>
          </a:p>
        </p:txBody>
      </p:sp>
      <p:sp>
        <p:nvSpPr>
          <p:cNvPr id="2" name="Rectángulo 1"/>
          <p:cNvSpPr/>
          <p:nvPr/>
        </p:nvSpPr>
        <p:spPr>
          <a:xfrm>
            <a:off x="1088571" y="1212346"/>
            <a:ext cx="9884229" cy="4365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s-MX" dirty="0">
                <a:solidFill>
                  <a:srgbClr val="45454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MX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MX" sz="2000" b="1" dirty="0">
                <a:solidFill>
                  <a:srgbClr val="45454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Definición, ejemplos y propiedades</a:t>
            </a:r>
            <a:endParaRPr lang="es-MX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es-MX" dirty="0">
                <a:solidFill>
                  <a:srgbClr val="45454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MX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es-MX" dirty="0">
                <a:solidFill>
                  <a:srgbClr val="45454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Ya has tenido un acercamiento intuitivo a las razones y proporciones en la actividad anterior. Lee con atención las definiciones formales y analiza los ejemplos que se te presentan.</a:t>
            </a:r>
            <a:endParaRPr lang="es-MX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es-MX" dirty="0">
                <a:solidFill>
                  <a:srgbClr val="45454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MX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750"/>
              </a:spcAft>
            </a:pPr>
            <a:r>
              <a:rPr lang="es-MX" sz="2400" b="1" dirty="0">
                <a:solidFill>
                  <a:srgbClr val="45454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Razón</a:t>
            </a:r>
            <a:r>
              <a:rPr lang="es-MX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dirty="0">
                <a:solidFill>
                  <a:srgbClr val="45454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Indica la relación entre dos números; especifica cuántas unidades hay en relación con otras. Básicamente es el cociente entre dos cantidades, donde el numerador recibe el nombre de antecedente y el denominador de consecuente. Usualmente se expresa de las siguientes maneras:</a:t>
            </a:r>
            <a:endParaRPr lang="es-MX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ctr">
              <a:lnSpc>
                <a:spcPts val="15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MX" dirty="0">
                <a:solidFill>
                  <a:srgbClr val="45454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x/y   (como una fracción)</a:t>
            </a:r>
            <a:endParaRPr lang="es-MX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ctr">
              <a:lnSpc>
                <a:spcPts val="15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MX" dirty="0">
                <a:solidFill>
                  <a:srgbClr val="45454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x:y</a:t>
            </a:r>
            <a:endParaRPr lang="es-MX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750"/>
              </a:spcAft>
            </a:pPr>
            <a:r>
              <a:rPr lang="es-MX" dirty="0">
                <a:solidFill>
                  <a:srgbClr val="45454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MX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26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70861" y="1434682"/>
            <a:ext cx="5299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750"/>
              </a:spcAft>
            </a:pPr>
            <a:r>
              <a:rPr lang="es-MX" sz="2400" b="1" dirty="0">
                <a:solidFill>
                  <a:srgbClr val="45454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Proporción</a:t>
            </a:r>
            <a:r>
              <a:rPr lang="es-MX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dirty="0">
                <a:solidFill>
                  <a:srgbClr val="45454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Es la igualdad entre dos razones:</a:t>
            </a:r>
            <a:endParaRPr lang="es-MX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583" y="332552"/>
            <a:ext cx="1895645" cy="636637"/>
          </a:xfrm>
          <a:prstGeom prst="rect">
            <a:avLst/>
          </a:prstGeom>
        </p:spPr>
      </p:pic>
      <p:pic>
        <p:nvPicPr>
          <p:cNvPr id="6" name="Picture 2" descr="Resultado de imagen para uam cuajimalp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7" b="30286"/>
          <a:stretch/>
        </p:blipFill>
        <p:spPr bwMode="auto">
          <a:xfrm>
            <a:off x="341766" y="114440"/>
            <a:ext cx="2679020" cy="93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30101" t="66021" r="56979" b="24967"/>
          <a:stretch/>
        </p:blipFill>
        <p:spPr>
          <a:xfrm>
            <a:off x="636815" y="1910263"/>
            <a:ext cx="1763485" cy="73478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41766" y="2784545"/>
            <a:ext cx="9525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454545"/>
                </a:solidFill>
                <a:latin typeface="Roboto"/>
              </a:rPr>
              <a:t>o bien  a:b::c:d*  donde b≠0 y d≠0</a:t>
            </a:r>
          </a:p>
          <a:p>
            <a:r>
              <a:rPr lang="es-MX" dirty="0">
                <a:solidFill>
                  <a:srgbClr val="454545"/>
                </a:solidFill>
                <a:latin typeface="Roboto"/>
              </a:rPr>
              <a:t> </a:t>
            </a:r>
          </a:p>
          <a:p>
            <a:r>
              <a:rPr lang="es-MX" dirty="0">
                <a:solidFill>
                  <a:srgbClr val="454545"/>
                </a:solidFill>
                <a:latin typeface="Roboto"/>
              </a:rPr>
              <a:t>*</a:t>
            </a:r>
            <a:r>
              <a:rPr lang="es-MX" i="1" dirty="0">
                <a:solidFill>
                  <a:srgbClr val="454545"/>
                </a:solidFill>
                <a:latin typeface="Roboto"/>
              </a:rPr>
              <a:t>La expresión se lee: a es a b como c es a d.</a:t>
            </a:r>
            <a:endParaRPr lang="es-MX" dirty="0">
              <a:solidFill>
                <a:srgbClr val="454545"/>
              </a:solidFill>
              <a:latin typeface="Roboto"/>
            </a:endParaRPr>
          </a:p>
          <a:p>
            <a:endParaRPr lang="es-MX" dirty="0">
              <a:solidFill>
                <a:srgbClr val="454545"/>
              </a:solidFill>
              <a:latin typeface="Roboto"/>
            </a:endParaRPr>
          </a:p>
          <a:p>
            <a:r>
              <a:rPr lang="es-MX" b="1" dirty="0">
                <a:solidFill>
                  <a:srgbClr val="454545"/>
                </a:solidFill>
                <a:latin typeface="Roboto"/>
              </a:rPr>
              <a:t>Ejemplos</a:t>
            </a:r>
            <a:endParaRPr lang="es-MX" dirty="0">
              <a:solidFill>
                <a:srgbClr val="454545"/>
              </a:solidFill>
              <a:latin typeface="Roboto"/>
            </a:endParaRPr>
          </a:p>
          <a:p>
            <a:r>
              <a:rPr lang="es-MX" b="1" dirty="0">
                <a:solidFill>
                  <a:srgbClr val="454545"/>
                </a:solidFill>
                <a:latin typeface="Roboto"/>
              </a:rPr>
              <a:t>A)</a:t>
            </a:r>
            <a:r>
              <a:rPr lang="es-MX" dirty="0">
                <a:solidFill>
                  <a:srgbClr val="454545"/>
                </a:solidFill>
                <a:latin typeface="Roboto"/>
              </a:rPr>
              <a:t> 3 es a 6 como 8 es a 16, se escribe 3/6=8/16</a:t>
            </a:r>
          </a:p>
          <a:p>
            <a:r>
              <a:rPr lang="es-MX" dirty="0">
                <a:solidFill>
                  <a:srgbClr val="454545"/>
                </a:solidFill>
                <a:latin typeface="Roboto"/>
              </a:rPr>
              <a:t>Al simplificar cada fracción se obtiene 12, que es la razón.</a:t>
            </a:r>
          </a:p>
          <a:p>
            <a:r>
              <a:rPr lang="es-MX" b="1" dirty="0">
                <a:solidFill>
                  <a:srgbClr val="454545"/>
                </a:solidFill>
                <a:latin typeface="Roboto"/>
              </a:rPr>
              <a:t>B)</a:t>
            </a:r>
            <a:r>
              <a:rPr lang="es-MX" dirty="0">
                <a:solidFill>
                  <a:srgbClr val="454545"/>
                </a:solidFill>
                <a:latin typeface="Roboto"/>
              </a:rPr>
              <a:t> 16 es a 8 como 64 es a 32, se escribe 168=6432, o también 16:8::64:32</a:t>
            </a:r>
          </a:p>
          <a:p>
            <a:r>
              <a:rPr lang="es-MX" dirty="0">
                <a:solidFill>
                  <a:srgbClr val="454545"/>
                </a:solidFill>
                <a:latin typeface="Roboto"/>
              </a:rPr>
              <a:t>Al simplificar cada fracción se obtiene la razón, que es 2.  </a:t>
            </a:r>
          </a:p>
          <a:p>
            <a:r>
              <a:rPr lang="es-MX" b="1" dirty="0">
                <a:solidFill>
                  <a:srgbClr val="454545"/>
                </a:solidFill>
                <a:latin typeface="Roboto"/>
              </a:rPr>
              <a:t>C)</a:t>
            </a:r>
            <a:r>
              <a:rPr lang="es-MX" dirty="0">
                <a:solidFill>
                  <a:srgbClr val="454545"/>
                </a:solidFill>
                <a:latin typeface="Roboto"/>
              </a:rPr>
              <a:t> Si con $18 compras 2 Kg de jitomate y con $45 compras 5 Kg, la proporción se escribe $182 Kg jitomate=$455 Kg jitomate, al simplificar las fracciones, lo que se obtiene es la razón de $9 </a:t>
            </a:r>
            <a:r>
              <a:rPr lang="es-MX" dirty="0" err="1">
                <a:solidFill>
                  <a:srgbClr val="454545"/>
                </a:solidFill>
                <a:latin typeface="Roboto"/>
              </a:rPr>
              <a:t>jitomateKg</a:t>
            </a:r>
            <a:r>
              <a:rPr lang="es-MX" dirty="0">
                <a:solidFill>
                  <a:srgbClr val="454545"/>
                </a:solidFill>
                <a:latin typeface="Roboto"/>
              </a:rPr>
              <a:t>.</a:t>
            </a:r>
          </a:p>
          <a:p>
            <a:r>
              <a:rPr lang="es-MX" dirty="0">
                <a:solidFill>
                  <a:srgbClr val="454545"/>
                </a:solidFill>
                <a:latin typeface="Roboto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83457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96685" y="1465107"/>
            <a:ext cx="110925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454545"/>
                </a:solidFill>
                <a:latin typeface="Roboto"/>
              </a:rPr>
              <a:t>Propiedades</a:t>
            </a:r>
            <a:endParaRPr lang="es-MX" dirty="0">
              <a:solidFill>
                <a:srgbClr val="454545"/>
              </a:solidFill>
              <a:latin typeface="Roboto"/>
            </a:endParaRPr>
          </a:p>
          <a:p>
            <a:r>
              <a:rPr lang="es-MX" dirty="0">
                <a:solidFill>
                  <a:srgbClr val="454545"/>
                </a:solidFill>
                <a:latin typeface="Roboto"/>
              </a:rPr>
              <a:t>Conoce las propiedades de las razones en el siguiente video; estas pueden ayudarte a resolver ecuaciones.</a:t>
            </a:r>
            <a:endParaRPr lang="es-MX" dirty="0">
              <a:solidFill>
                <a:srgbClr val="454545"/>
              </a:solidFill>
              <a:latin typeface="Robot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583" y="332552"/>
            <a:ext cx="1895645" cy="636637"/>
          </a:xfrm>
          <a:prstGeom prst="rect">
            <a:avLst/>
          </a:prstGeom>
        </p:spPr>
      </p:pic>
      <p:pic>
        <p:nvPicPr>
          <p:cNvPr id="7" name="Picture 2" descr="Resultado de imagen para uam cuajimalp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7" b="30286"/>
          <a:stretch/>
        </p:blipFill>
        <p:spPr bwMode="auto">
          <a:xfrm>
            <a:off x="341766" y="114440"/>
            <a:ext cx="2679020" cy="93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549729" y="5906477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400" dirty="0">
                <a:solidFill>
                  <a:srgbClr val="454545"/>
                </a:solidFill>
                <a:latin typeface="Roboto"/>
              </a:rPr>
              <a:t>Referencias:</a:t>
            </a:r>
          </a:p>
          <a:p>
            <a:r>
              <a:rPr lang="es-MX" sz="1400" dirty="0">
                <a:solidFill>
                  <a:srgbClr val="454545"/>
                </a:solidFill>
                <a:latin typeface="Roboto"/>
              </a:rPr>
              <a:t>Lerner </a:t>
            </a:r>
            <a:r>
              <a:rPr lang="es-MX" sz="1400" dirty="0" err="1">
                <a:solidFill>
                  <a:srgbClr val="454545"/>
                </a:solidFill>
                <a:latin typeface="Roboto"/>
              </a:rPr>
              <a:t>K.Lee</a:t>
            </a:r>
            <a:r>
              <a:rPr lang="es-MX" sz="1400" dirty="0">
                <a:solidFill>
                  <a:srgbClr val="454545"/>
                </a:solidFill>
                <a:latin typeface="Roboto"/>
              </a:rPr>
              <a:t> and Lerner B. (2006) Real-</a:t>
            </a:r>
            <a:r>
              <a:rPr lang="es-MX" sz="1400" dirty="0" err="1">
                <a:solidFill>
                  <a:srgbClr val="454545"/>
                </a:solidFill>
                <a:latin typeface="Roboto"/>
              </a:rPr>
              <a:t>Life</a:t>
            </a:r>
            <a:r>
              <a:rPr lang="es-MX" sz="1400" dirty="0">
                <a:solidFill>
                  <a:srgbClr val="454545"/>
                </a:solidFill>
                <a:latin typeface="Roboto"/>
              </a:rPr>
              <a:t> </a:t>
            </a:r>
            <a:r>
              <a:rPr lang="es-MX" sz="1400" dirty="0" err="1">
                <a:solidFill>
                  <a:srgbClr val="454545"/>
                </a:solidFill>
                <a:latin typeface="Roboto"/>
              </a:rPr>
              <a:t>Math</a:t>
            </a:r>
            <a:endParaRPr lang="es-MX" sz="1400" dirty="0">
              <a:solidFill>
                <a:srgbClr val="454545"/>
              </a:solidFill>
              <a:latin typeface="Roboto"/>
            </a:endParaRPr>
          </a:p>
          <a:p>
            <a:r>
              <a:rPr lang="es-MX" sz="1400" dirty="0">
                <a:solidFill>
                  <a:srgbClr val="454545"/>
                </a:solidFill>
                <a:latin typeface="Roboto"/>
              </a:rPr>
              <a:t>Lilia Moreno Olvera. (2009). Matemáticas simplificadas</a:t>
            </a:r>
            <a:endParaRPr lang="es-MX" sz="1400" b="0" i="0" dirty="0">
              <a:solidFill>
                <a:srgbClr val="454545"/>
              </a:solidFill>
              <a:effectLst/>
              <a:latin typeface="Roboto"/>
            </a:endParaRPr>
          </a:p>
        </p:txBody>
      </p:sp>
      <p:pic>
        <p:nvPicPr>
          <p:cNvPr id="9" name="Propiedades de las proporcion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20786" y="2388437"/>
            <a:ext cx="5682343" cy="319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8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58</Words>
  <Application>Microsoft Office PowerPoint</Application>
  <PresentationFormat>Panorámica</PresentationFormat>
  <Paragraphs>27</Paragraphs>
  <Slides>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Light</vt:lpstr>
      <vt:lpstr>Roboto</vt:lpstr>
      <vt:lpstr>Symbol</vt:lpstr>
      <vt:lpstr>Times New Roman</vt:lpstr>
      <vt:lpstr>Tema de Office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6</cp:revision>
  <dcterms:created xsi:type="dcterms:W3CDTF">2018-09-18T19:18:24Z</dcterms:created>
  <dcterms:modified xsi:type="dcterms:W3CDTF">2018-09-27T22:41:56Z</dcterms:modified>
</cp:coreProperties>
</file>